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Lst>
  <p:sldSz cx="18288000" cy="10287000"/>
  <p:notesSz cx="6858000" cy="9144000"/>
  <p:embeddedFontLst>
    <p:embeddedFont>
      <p:font typeface="Canva Sans" panose="020B0604020202020204" charset="0"/>
      <p:regular r:id="rId24"/>
    </p:embeddedFont>
    <p:embeddedFont>
      <p:font typeface="Canva Sans Bold" panose="020B0604020202020204" charset="0"/>
      <p:regular r:id="rId25"/>
    </p:embeddedFont>
    <p:embeddedFont>
      <p:font typeface="Glacial Indifference" panose="020B0604020202020204" charset="0"/>
      <p:regular r:id="rId26"/>
    </p:embeddedFont>
    <p:embeddedFont>
      <p:font typeface="Glacial Indifference Bold" panose="020B0604020202020204" charset="0"/>
      <p:regular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778" autoAdjust="0"/>
    <p:restoredTop sz="94622" autoAdjust="0"/>
  </p:normalViewPr>
  <p:slideViewPr>
    <p:cSldViewPr>
      <p:cViewPr varScale="1">
        <p:scale>
          <a:sx n="52" d="100"/>
          <a:sy n="52" d="100"/>
        </p:scale>
        <p:origin x="845" y="3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7/4/2024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7/4/2024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7/4/2024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7/4/2024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7/4/2024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7/4/2024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IN"/>
          </a:p>
        </p:txBody>
      </p:sp>
      <p:sp>
        <p:nvSpPr>
          <p:cNvPr id="3" name="AutoShape 3"/>
          <p:cNvSpPr/>
          <p:nvPr/>
        </p:nvSpPr>
        <p:spPr>
          <a:xfrm>
            <a:off x="-122702" y="8179340"/>
            <a:ext cx="6431188" cy="0"/>
          </a:xfrm>
          <a:prstGeom prst="line">
            <a:avLst/>
          </a:prstGeom>
          <a:ln w="47625" cap="flat">
            <a:solidFill>
              <a:srgbClr val="FFFFFF"/>
            </a:solidFill>
            <a:prstDash val="solid"/>
            <a:headEnd type="none" w="sm" len="sm"/>
            <a:tailEnd type="none" w="sm" len="sm"/>
          </a:ln>
        </p:spPr>
        <p:txBody>
          <a:bodyPr/>
          <a:lstStyle/>
          <a:p>
            <a:endParaRPr lang="en-IN"/>
          </a:p>
        </p:txBody>
      </p:sp>
      <p:sp>
        <p:nvSpPr>
          <p:cNvPr id="4" name="TextBox 4"/>
          <p:cNvSpPr txBox="1"/>
          <p:nvPr/>
        </p:nvSpPr>
        <p:spPr>
          <a:xfrm>
            <a:off x="1028700" y="6668038"/>
            <a:ext cx="12227719" cy="1226694"/>
          </a:xfrm>
          <a:prstGeom prst="rect">
            <a:avLst/>
          </a:prstGeom>
        </p:spPr>
        <p:txBody>
          <a:bodyPr lIns="0" tIns="0" rIns="0" bIns="0" rtlCol="0" anchor="t">
            <a:spAutoFit/>
          </a:bodyPr>
          <a:lstStyle/>
          <a:p>
            <a:pPr algn="l">
              <a:lnSpc>
                <a:spcPts val="9795"/>
              </a:lnSpc>
            </a:pPr>
            <a:r>
              <a:rPr lang="en-US" sz="7899">
                <a:solidFill>
                  <a:srgbClr val="FFFDDC"/>
                </a:solidFill>
                <a:latin typeface="Glacial Indifference Bold"/>
                <a:ea typeface="Glacial Indifference Bold"/>
                <a:cs typeface="Glacial Indifference Bold"/>
                <a:sym typeface="Glacial Indifference Bold"/>
              </a:rPr>
              <a:t>CORONA VIRUS ANALYSIS</a:t>
            </a:r>
          </a:p>
        </p:txBody>
      </p:sp>
      <p:sp>
        <p:nvSpPr>
          <p:cNvPr id="5" name="TextBox 5"/>
          <p:cNvSpPr txBox="1"/>
          <p:nvPr/>
        </p:nvSpPr>
        <p:spPr>
          <a:xfrm>
            <a:off x="1028700" y="8483705"/>
            <a:ext cx="8623536" cy="507111"/>
          </a:xfrm>
          <a:prstGeom prst="rect">
            <a:avLst/>
          </a:prstGeom>
        </p:spPr>
        <p:txBody>
          <a:bodyPr lIns="0" tIns="0" rIns="0" bIns="0" rtlCol="0" anchor="t">
            <a:spAutoFit/>
          </a:bodyPr>
          <a:lstStyle/>
          <a:p>
            <a:pPr algn="l">
              <a:lnSpc>
                <a:spcPts val="4091"/>
              </a:lnSpc>
            </a:pPr>
            <a:r>
              <a:rPr lang="en-US" sz="3299">
                <a:solidFill>
                  <a:srgbClr val="FFFDDC"/>
                </a:solidFill>
                <a:latin typeface="Glacial Indifference"/>
                <a:ea typeface="Glacial Indifference"/>
                <a:cs typeface="Glacial Indifference"/>
                <a:sym typeface="Glacial Indifference"/>
              </a:rPr>
              <a:t>BY: Anshul Sharma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6939" r="-24278" b="-55420"/>
            </a:stretch>
          </a:blipFill>
        </p:spPr>
        <p:txBody>
          <a:bodyPr/>
          <a:lstStyle/>
          <a:p>
            <a:endParaRPr lang="en-IN"/>
          </a:p>
        </p:txBody>
      </p:sp>
      <p:sp>
        <p:nvSpPr>
          <p:cNvPr id="3" name="Freeform 3"/>
          <p:cNvSpPr/>
          <p:nvPr/>
        </p:nvSpPr>
        <p:spPr>
          <a:xfrm>
            <a:off x="2438400" y="1945628"/>
            <a:ext cx="12817871" cy="8282316"/>
          </a:xfrm>
          <a:custGeom>
            <a:avLst/>
            <a:gdLst/>
            <a:ahLst/>
            <a:cxnLst/>
            <a:rect l="l" t="t" r="r" b="b"/>
            <a:pathLst>
              <a:path w="12817871" h="8282316">
                <a:moveTo>
                  <a:pt x="0" y="0"/>
                </a:moveTo>
                <a:lnTo>
                  <a:pt x="12817871" y="0"/>
                </a:lnTo>
                <a:lnTo>
                  <a:pt x="12817871" y="8282316"/>
                </a:lnTo>
                <a:lnTo>
                  <a:pt x="0" y="8282316"/>
                </a:lnTo>
                <a:lnTo>
                  <a:pt x="0" y="0"/>
                </a:lnTo>
                <a:close/>
              </a:path>
            </a:pathLst>
          </a:custGeom>
          <a:blipFill>
            <a:blip r:embed="rId3"/>
            <a:stretch>
              <a:fillRect/>
            </a:stretch>
          </a:blipFill>
        </p:spPr>
        <p:txBody>
          <a:bodyPr/>
          <a:lstStyle/>
          <a:p>
            <a:endParaRPr lang="en-IN"/>
          </a:p>
        </p:txBody>
      </p:sp>
      <p:sp>
        <p:nvSpPr>
          <p:cNvPr id="4" name="TextBox 4"/>
          <p:cNvSpPr txBox="1"/>
          <p:nvPr/>
        </p:nvSpPr>
        <p:spPr>
          <a:xfrm>
            <a:off x="0" y="-104775"/>
            <a:ext cx="18288000" cy="2050403"/>
          </a:xfrm>
          <a:prstGeom prst="rect">
            <a:avLst/>
          </a:prstGeom>
        </p:spPr>
        <p:txBody>
          <a:bodyPr lIns="0" tIns="0" rIns="0" bIns="0" rtlCol="0" anchor="t">
            <a:spAutoFit/>
          </a:bodyPr>
          <a:lstStyle/>
          <a:p>
            <a:pPr algn="ctr">
              <a:lnSpc>
                <a:spcPts val="8260"/>
              </a:lnSpc>
            </a:pPr>
            <a:r>
              <a:rPr lang="en-US" sz="5900">
                <a:solidFill>
                  <a:srgbClr val="FFFDDC"/>
                </a:solidFill>
                <a:latin typeface="Canva Sans Bold"/>
                <a:ea typeface="Canva Sans Bold"/>
                <a:cs typeface="Canva Sans Bold"/>
                <a:sym typeface="Canva Sans Bold"/>
              </a:rPr>
              <a:t>Finding most frequent value for confirmed, deaths, recovered each  month</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6939" r="-24278" b="-55420"/>
            </a:stretch>
          </a:blipFill>
        </p:spPr>
        <p:txBody>
          <a:bodyPr/>
          <a:lstStyle/>
          <a:p>
            <a:endParaRPr lang="en-IN"/>
          </a:p>
        </p:txBody>
      </p:sp>
      <p:sp>
        <p:nvSpPr>
          <p:cNvPr id="3" name="Freeform 3"/>
          <p:cNvSpPr/>
          <p:nvPr/>
        </p:nvSpPr>
        <p:spPr>
          <a:xfrm>
            <a:off x="258870" y="3103618"/>
            <a:ext cx="17770260" cy="7183382"/>
          </a:xfrm>
          <a:custGeom>
            <a:avLst/>
            <a:gdLst/>
            <a:ahLst/>
            <a:cxnLst/>
            <a:rect l="l" t="t" r="r" b="b"/>
            <a:pathLst>
              <a:path w="17770260" h="7183382">
                <a:moveTo>
                  <a:pt x="0" y="0"/>
                </a:moveTo>
                <a:lnTo>
                  <a:pt x="17770260" y="0"/>
                </a:lnTo>
                <a:lnTo>
                  <a:pt x="17770260" y="7183382"/>
                </a:lnTo>
                <a:lnTo>
                  <a:pt x="0" y="7183382"/>
                </a:lnTo>
                <a:lnTo>
                  <a:pt x="0" y="0"/>
                </a:lnTo>
                <a:close/>
              </a:path>
            </a:pathLst>
          </a:custGeom>
          <a:blipFill>
            <a:blip r:embed="rId3"/>
            <a:stretch>
              <a:fillRect b="-8091"/>
            </a:stretch>
          </a:blipFill>
        </p:spPr>
        <p:txBody>
          <a:bodyPr/>
          <a:lstStyle/>
          <a:p>
            <a:endParaRPr lang="en-IN"/>
          </a:p>
        </p:txBody>
      </p:sp>
      <p:sp>
        <p:nvSpPr>
          <p:cNvPr id="4" name="TextBox 4"/>
          <p:cNvSpPr txBox="1"/>
          <p:nvPr/>
        </p:nvSpPr>
        <p:spPr>
          <a:xfrm>
            <a:off x="0" y="-76194"/>
            <a:ext cx="18288000" cy="2095488"/>
          </a:xfrm>
          <a:prstGeom prst="rect">
            <a:avLst/>
          </a:prstGeom>
        </p:spPr>
        <p:txBody>
          <a:bodyPr lIns="0" tIns="0" rIns="0" bIns="0" rtlCol="0" anchor="t">
            <a:spAutoFit/>
          </a:bodyPr>
          <a:lstStyle/>
          <a:p>
            <a:pPr algn="ctr">
              <a:lnSpc>
                <a:spcPts val="8400"/>
              </a:lnSpc>
            </a:pPr>
            <a:r>
              <a:rPr lang="en-US" sz="6000">
                <a:solidFill>
                  <a:srgbClr val="FFFDDC"/>
                </a:solidFill>
                <a:latin typeface="Canva Sans Bold"/>
                <a:ea typeface="Canva Sans Bold"/>
                <a:cs typeface="Canva Sans Bold"/>
                <a:sym typeface="Canva Sans Bold"/>
              </a:rPr>
              <a:t>Finding minimum values for confirmed, deaths, recovered cases per year</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6939" r="-24278" b="-55420"/>
            </a:stretch>
          </a:blipFill>
        </p:spPr>
        <p:txBody>
          <a:bodyPr/>
          <a:lstStyle/>
          <a:p>
            <a:endParaRPr lang="en-IN"/>
          </a:p>
        </p:txBody>
      </p:sp>
      <p:sp>
        <p:nvSpPr>
          <p:cNvPr id="3" name="Freeform 3"/>
          <p:cNvSpPr/>
          <p:nvPr/>
        </p:nvSpPr>
        <p:spPr>
          <a:xfrm>
            <a:off x="0" y="2658464"/>
            <a:ext cx="18288000" cy="7130040"/>
          </a:xfrm>
          <a:custGeom>
            <a:avLst/>
            <a:gdLst/>
            <a:ahLst/>
            <a:cxnLst/>
            <a:rect l="l" t="t" r="r" b="b"/>
            <a:pathLst>
              <a:path w="18288000" h="7130040">
                <a:moveTo>
                  <a:pt x="0" y="0"/>
                </a:moveTo>
                <a:lnTo>
                  <a:pt x="18288000" y="0"/>
                </a:lnTo>
                <a:lnTo>
                  <a:pt x="18288000" y="7130040"/>
                </a:lnTo>
                <a:lnTo>
                  <a:pt x="0" y="7130040"/>
                </a:lnTo>
                <a:lnTo>
                  <a:pt x="0" y="0"/>
                </a:lnTo>
                <a:close/>
              </a:path>
            </a:pathLst>
          </a:custGeom>
          <a:blipFill>
            <a:blip r:embed="rId3"/>
            <a:stretch>
              <a:fillRect t="-1919" b="-18231"/>
            </a:stretch>
          </a:blipFill>
        </p:spPr>
        <p:txBody>
          <a:bodyPr/>
          <a:lstStyle/>
          <a:p>
            <a:endParaRPr lang="en-IN"/>
          </a:p>
        </p:txBody>
      </p:sp>
      <p:sp>
        <p:nvSpPr>
          <p:cNvPr id="4" name="TextBox 4"/>
          <p:cNvSpPr txBox="1"/>
          <p:nvPr/>
        </p:nvSpPr>
        <p:spPr>
          <a:xfrm>
            <a:off x="0" y="-76194"/>
            <a:ext cx="18288000" cy="2095488"/>
          </a:xfrm>
          <a:prstGeom prst="rect">
            <a:avLst/>
          </a:prstGeom>
        </p:spPr>
        <p:txBody>
          <a:bodyPr lIns="0" tIns="0" rIns="0" bIns="0" rtlCol="0" anchor="t">
            <a:spAutoFit/>
          </a:bodyPr>
          <a:lstStyle/>
          <a:p>
            <a:pPr algn="ctr">
              <a:lnSpc>
                <a:spcPts val="8400"/>
              </a:lnSpc>
            </a:pPr>
            <a:r>
              <a:rPr lang="en-US" sz="6000">
                <a:solidFill>
                  <a:srgbClr val="FFFDDC"/>
                </a:solidFill>
                <a:latin typeface="Canva Sans Bold"/>
                <a:ea typeface="Canva Sans Bold"/>
                <a:cs typeface="Canva Sans Bold"/>
                <a:sym typeface="Canva Sans Bold"/>
              </a:rPr>
              <a:t>Finding maximum values for confirmed, deaths, recovered cases per year</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6939" r="-24278" b="-55420"/>
            </a:stretch>
          </a:blipFill>
        </p:spPr>
        <p:txBody>
          <a:bodyPr/>
          <a:lstStyle/>
          <a:p>
            <a:endParaRPr lang="en-IN"/>
          </a:p>
        </p:txBody>
      </p:sp>
      <p:sp>
        <p:nvSpPr>
          <p:cNvPr id="3" name="Freeform 3"/>
          <p:cNvSpPr/>
          <p:nvPr/>
        </p:nvSpPr>
        <p:spPr>
          <a:xfrm>
            <a:off x="1059046" y="2014372"/>
            <a:ext cx="16169908" cy="8305812"/>
          </a:xfrm>
          <a:custGeom>
            <a:avLst/>
            <a:gdLst/>
            <a:ahLst/>
            <a:cxnLst/>
            <a:rect l="l" t="t" r="r" b="b"/>
            <a:pathLst>
              <a:path w="16169908" h="8305812">
                <a:moveTo>
                  <a:pt x="0" y="0"/>
                </a:moveTo>
                <a:lnTo>
                  <a:pt x="16169908" y="0"/>
                </a:lnTo>
                <a:lnTo>
                  <a:pt x="16169908" y="8305812"/>
                </a:lnTo>
                <a:lnTo>
                  <a:pt x="0" y="8305812"/>
                </a:lnTo>
                <a:lnTo>
                  <a:pt x="0" y="0"/>
                </a:lnTo>
                <a:close/>
              </a:path>
            </a:pathLst>
          </a:custGeom>
          <a:blipFill>
            <a:blip r:embed="rId3"/>
            <a:stretch>
              <a:fillRect b="-4859"/>
            </a:stretch>
          </a:blipFill>
        </p:spPr>
        <p:txBody>
          <a:bodyPr/>
          <a:lstStyle/>
          <a:p>
            <a:endParaRPr lang="en-IN"/>
          </a:p>
        </p:txBody>
      </p:sp>
      <p:sp>
        <p:nvSpPr>
          <p:cNvPr id="4" name="TextBox 4"/>
          <p:cNvSpPr txBox="1"/>
          <p:nvPr/>
        </p:nvSpPr>
        <p:spPr>
          <a:xfrm>
            <a:off x="0" y="-114300"/>
            <a:ext cx="18288000" cy="2095488"/>
          </a:xfrm>
          <a:prstGeom prst="rect">
            <a:avLst/>
          </a:prstGeom>
        </p:spPr>
        <p:txBody>
          <a:bodyPr lIns="0" tIns="0" rIns="0" bIns="0" rtlCol="0" anchor="t">
            <a:spAutoFit/>
          </a:bodyPr>
          <a:lstStyle/>
          <a:p>
            <a:pPr algn="ctr">
              <a:lnSpc>
                <a:spcPts val="8400"/>
              </a:lnSpc>
            </a:pPr>
            <a:r>
              <a:rPr lang="en-US" sz="6000">
                <a:solidFill>
                  <a:srgbClr val="FFFDDC"/>
                </a:solidFill>
                <a:latin typeface="Canva Sans Bold"/>
                <a:ea typeface="Canva Sans Bold"/>
                <a:cs typeface="Canva Sans Bold"/>
                <a:sym typeface="Canva Sans Bold"/>
              </a:rPr>
              <a:t>The total number of cases of confirmed, deaths, recovered each  month</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6939" r="-24278" b="-55420"/>
            </a:stretch>
          </a:blipFill>
        </p:spPr>
        <p:txBody>
          <a:bodyPr/>
          <a:lstStyle/>
          <a:p>
            <a:endParaRPr lang="en-IN"/>
          </a:p>
        </p:txBody>
      </p:sp>
      <p:sp>
        <p:nvSpPr>
          <p:cNvPr id="3" name="Freeform 3"/>
          <p:cNvSpPr/>
          <p:nvPr/>
        </p:nvSpPr>
        <p:spPr>
          <a:xfrm>
            <a:off x="595379" y="2220989"/>
            <a:ext cx="17097241" cy="8066011"/>
          </a:xfrm>
          <a:custGeom>
            <a:avLst/>
            <a:gdLst/>
            <a:ahLst/>
            <a:cxnLst/>
            <a:rect l="l" t="t" r="r" b="b"/>
            <a:pathLst>
              <a:path w="17097241" h="8066011">
                <a:moveTo>
                  <a:pt x="0" y="0"/>
                </a:moveTo>
                <a:lnTo>
                  <a:pt x="17097241" y="0"/>
                </a:lnTo>
                <a:lnTo>
                  <a:pt x="17097241" y="8066011"/>
                </a:lnTo>
                <a:lnTo>
                  <a:pt x="0" y="8066011"/>
                </a:lnTo>
                <a:lnTo>
                  <a:pt x="0" y="0"/>
                </a:lnTo>
                <a:close/>
              </a:path>
            </a:pathLst>
          </a:custGeom>
          <a:blipFill>
            <a:blip r:embed="rId3"/>
            <a:stretch>
              <a:fillRect b="-23915"/>
            </a:stretch>
          </a:blipFill>
        </p:spPr>
        <p:txBody>
          <a:bodyPr/>
          <a:lstStyle/>
          <a:p>
            <a:endParaRPr lang="en-IN"/>
          </a:p>
        </p:txBody>
      </p:sp>
      <p:sp>
        <p:nvSpPr>
          <p:cNvPr id="4" name="TextBox 4"/>
          <p:cNvSpPr txBox="1"/>
          <p:nvPr/>
        </p:nvSpPr>
        <p:spPr>
          <a:xfrm>
            <a:off x="0" y="-76194"/>
            <a:ext cx="18288000" cy="2095488"/>
          </a:xfrm>
          <a:prstGeom prst="rect">
            <a:avLst/>
          </a:prstGeom>
        </p:spPr>
        <p:txBody>
          <a:bodyPr lIns="0" tIns="0" rIns="0" bIns="0" rtlCol="0" anchor="t">
            <a:spAutoFit/>
          </a:bodyPr>
          <a:lstStyle/>
          <a:p>
            <a:pPr algn="ctr">
              <a:lnSpc>
                <a:spcPts val="8400"/>
              </a:lnSpc>
            </a:pPr>
            <a:r>
              <a:rPr lang="en-US" sz="6000">
                <a:solidFill>
                  <a:srgbClr val="FFFDDC"/>
                </a:solidFill>
                <a:latin typeface="Canva Sans Bold"/>
                <a:ea typeface="Canva Sans Bold"/>
                <a:cs typeface="Canva Sans Bold"/>
                <a:sym typeface="Canva Sans Bold"/>
              </a:rPr>
              <a:t>Checking how corona virus spread out with respect to confirmed cases</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6939" r="-24278" b="-55420"/>
            </a:stretch>
          </a:blipFill>
        </p:spPr>
        <p:txBody>
          <a:bodyPr/>
          <a:lstStyle/>
          <a:p>
            <a:endParaRPr lang="en-IN"/>
          </a:p>
        </p:txBody>
      </p:sp>
      <p:sp>
        <p:nvSpPr>
          <p:cNvPr id="3" name="Freeform 3"/>
          <p:cNvSpPr/>
          <p:nvPr/>
        </p:nvSpPr>
        <p:spPr>
          <a:xfrm>
            <a:off x="723933" y="2374558"/>
            <a:ext cx="16840133" cy="7912442"/>
          </a:xfrm>
          <a:custGeom>
            <a:avLst/>
            <a:gdLst/>
            <a:ahLst/>
            <a:cxnLst/>
            <a:rect l="l" t="t" r="r" b="b"/>
            <a:pathLst>
              <a:path w="16840133" h="7912442">
                <a:moveTo>
                  <a:pt x="0" y="0"/>
                </a:moveTo>
                <a:lnTo>
                  <a:pt x="16840134" y="0"/>
                </a:lnTo>
                <a:lnTo>
                  <a:pt x="16840134" y="7912442"/>
                </a:lnTo>
                <a:lnTo>
                  <a:pt x="0" y="7912442"/>
                </a:lnTo>
                <a:lnTo>
                  <a:pt x="0" y="0"/>
                </a:lnTo>
                <a:close/>
              </a:path>
            </a:pathLst>
          </a:custGeom>
          <a:blipFill>
            <a:blip r:embed="rId3"/>
            <a:stretch>
              <a:fillRect t="-1718" b="-22106"/>
            </a:stretch>
          </a:blipFill>
        </p:spPr>
        <p:txBody>
          <a:bodyPr/>
          <a:lstStyle/>
          <a:p>
            <a:endParaRPr lang="en-IN"/>
          </a:p>
        </p:txBody>
      </p:sp>
      <p:sp>
        <p:nvSpPr>
          <p:cNvPr id="4" name="TextBox 4"/>
          <p:cNvSpPr txBox="1"/>
          <p:nvPr/>
        </p:nvSpPr>
        <p:spPr>
          <a:xfrm>
            <a:off x="0" y="-76194"/>
            <a:ext cx="18288000" cy="2095488"/>
          </a:xfrm>
          <a:prstGeom prst="rect">
            <a:avLst/>
          </a:prstGeom>
        </p:spPr>
        <p:txBody>
          <a:bodyPr lIns="0" tIns="0" rIns="0" bIns="0" rtlCol="0" anchor="t">
            <a:spAutoFit/>
          </a:bodyPr>
          <a:lstStyle/>
          <a:p>
            <a:pPr algn="ctr">
              <a:lnSpc>
                <a:spcPts val="8400"/>
              </a:lnSpc>
            </a:pPr>
            <a:r>
              <a:rPr lang="en-US" sz="6000">
                <a:solidFill>
                  <a:srgbClr val="FFFDDC"/>
                </a:solidFill>
                <a:latin typeface="Canva Sans Bold"/>
                <a:ea typeface="Canva Sans Bold"/>
                <a:cs typeface="Canva Sans Bold"/>
                <a:sym typeface="Canva Sans Bold"/>
              </a:rPr>
              <a:t>Checking how corona virus spread out with respect to death cases per month</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6939" r="-24278" b="-55420"/>
            </a:stretch>
          </a:blipFill>
        </p:spPr>
        <p:txBody>
          <a:bodyPr/>
          <a:lstStyle/>
          <a:p>
            <a:endParaRPr lang="en-IN"/>
          </a:p>
        </p:txBody>
      </p:sp>
      <p:sp>
        <p:nvSpPr>
          <p:cNvPr id="3" name="Freeform 3"/>
          <p:cNvSpPr/>
          <p:nvPr/>
        </p:nvSpPr>
        <p:spPr>
          <a:xfrm>
            <a:off x="1651021" y="2432291"/>
            <a:ext cx="14985958" cy="7854709"/>
          </a:xfrm>
          <a:custGeom>
            <a:avLst/>
            <a:gdLst/>
            <a:ahLst/>
            <a:cxnLst/>
            <a:rect l="l" t="t" r="r" b="b"/>
            <a:pathLst>
              <a:path w="14985958" h="7854709">
                <a:moveTo>
                  <a:pt x="0" y="0"/>
                </a:moveTo>
                <a:lnTo>
                  <a:pt x="14985958" y="0"/>
                </a:lnTo>
                <a:lnTo>
                  <a:pt x="14985958" y="7854709"/>
                </a:lnTo>
                <a:lnTo>
                  <a:pt x="0" y="7854709"/>
                </a:lnTo>
                <a:lnTo>
                  <a:pt x="0" y="0"/>
                </a:lnTo>
                <a:close/>
              </a:path>
            </a:pathLst>
          </a:custGeom>
          <a:blipFill>
            <a:blip r:embed="rId3"/>
            <a:stretch>
              <a:fillRect/>
            </a:stretch>
          </a:blipFill>
        </p:spPr>
        <p:txBody>
          <a:bodyPr/>
          <a:lstStyle/>
          <a:p>
            <a:endParaRPr lang="en-IN"/>
          </a:p>
        </p:txBody>
      </p:sp>
      <p:sp>
        <p:nvSpPr>
          <p:cNvPr id="4" name="TextBox 4"/>
          <p:cNvSpPr txBox="1"/>
          <p:nvPr/>
        </p:nvSpPr>
        <p:spPr>
          <a:xfrm>
            <a:off x="0" y="-114300"/>
            <a:ext cx="18288000" cy="2095488"/>
          </a:xfrm>
          <a:prstGeom prst="rect">
            <a:avLst/>
          </a:prstGeom>
        </p:spPr>
        <p:txBody>
          <a:bodyPr lIns="0" tIns="0" rIns="0" bIns="0" rtlCol="0" anchor="t">
            <a:spAutoFit/>
          </a:bodyPr>
          <a:lstStyle/>
          <a:p>
            <a:pPr algn="ctr">
              <a:lnSpc>
                <a:spcPts val="8400"/>
              </a:lnSpc>
            </a:pPr>
            <a:r>
              <a:rPr lang="en-US" sz="6000">
                <a:solidFill>
                  <a:srgbClr val="FFFDDC"/>
                </a:solidFill>
                <a:latin typeface="Canva Sans Bold"/>
                <a:ea typeface="Canva Sans Bold"/>
                <a:cs typeface="Canva Sans Bold"/>
                <a:sym typeface="Canva Sans Bold"/>
              </a:rPr>
              <a:t>Checking how corona virus spread out with respect to recovered cases</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6939" r="-24278" b="-55420"/>
            </a:stretch>
          </a:blipFill>
        </p:spPr>
        <p:txBody>
          <a:bodyPr/>
          <a:lstStyle/>
          <a:p>
            <a:endParaRPr lang="en-IN"/>
          </a:p>
        </p:txBody>
      </p:sp>
      <p:sp>
        <p:nvSpPr>
          <p:cNvPr id="3" name="Freeform 3"/>
          <p:cNvSpPr/>
          <p:nvPr/>
        </p:nvSpPr>
        <p:spPr>
          <a:xfrm>
            <a:off x="927888" y="2193754"/>
            <a:ext cx="16331412" cy="8093246"/>
          </a:xfrm>
          <a:custGeom>
            <a:avLst/>
            <a:gdLst/>
            <a:ahLst/>
            <a:cxnLst/>
            <a:rect l="l" t="t" r="r" b="b"/>
            <a:pathLst>
              <a:path w="16331412" h="8093246">
                <a:moveTo>
                  <a:pt x="0" y="0"/>
                </a:moveTo>
                <a:lnTo>
                  <a:pt x="16331412" y="0"/>
                </a:lnTo>
                <a:lnTo>
                  <a:pt x="16331412" y="8093246"/>
                </a:lnTo>
                <a:lnTo>
                  <a:pt x="0" y="8093246"/>
                </a:lnTo>
                <a:lnTo>
                  <a:pt x="0" y="0"/>
                </a:lnTo>
                <a:close/>
              </a:path>
            </a:pathLst>
          </a:custGeom>
          <a:blipFill>
            <a:blip r:embed="rId3"/>
            <a:stretch>
              <a:fillRect b="-27485"/>
            </a:stretch>
          </a:blipFill>
        </p:spPr>
        <p:txBody>
          <a:bodyPr/>
          <a:lstStyle/>
          <a:p>
            <a:endParaRPr lang="en-IN"/>
          </a:p>
        </p:txBody>
      </p:sp>
      <p:sp>
        <p:nvSpPr>
          <p:cNvPr id="4" name="TextBox 4"/>
          <p:cNvSpPr txBox="1"/>
          <p:nvPr/>
        </p:nvSpPr>
        <p:spPr>
          <a:xfrm>
            <a:off x="0" y="-76194"/>
            <a:ext cx="18288000" cy="2095488"/>
          </a:xfrm>
          <a:prstGeom prst="rect">
            <a:avLst/>
          </a:prstGeom>
        </p:spPr>
        <p:txBody>
          <a:bodyPr lIns="0" tIns="0" rIns="0" bIns="0" rtlCol="0" anchor="t">
            <a:spAutoFit/>
          </a:bodyPr>
          <a:lstStyle/>
          <a:p>
            <a:pPr algn="ctr">
              <a:lnSpc>
                <a:spcPts val="8400"/>
              </a:lnSpc>
            </a:pPr>
            <a:r>
              <a:rPr lang="en-US" sz="6000">
                <a:solidFill>
                  <a:srgbClr val="FFFDDC"/>
                </a:solidFill>
                <a:latin typeface="Canva Sans Bold"/>
                <a:ea typeface="Canva Sans Bold"/>
                <a:cs typeface="Canva Sans Bold"/>
                <a:sym typeface="Canva Sans Bold"/>
              </a:rPr>
              <a:t>Finding countries having highest number of  confirmed cases</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6939" r="-24278" b="-55420"/>
            </a:stretch>
          </a:blipFill>
        </p:spPr>
        <p:txBody>
          <a:bodyPr/>
          <a:lstStyle/>
          <a:p>
            <a:endParaRPr lang="en-IN"/>
          </a:p>
        </p:txBody>
      </p:sp>
      <p:sp>
        <p:nvSpPr>
          <p:cNvPr id="3" name="Freeform 3"/>
          <p:cNvSpPr/>
          <p:nvPr/>
        </p:nvSpPr>
        <p:spPr>
          <a:xfrm>
            <a:off x="2350526" y="1992911"/>
            <a:ext cx="13586948" cy="8285486"/>
          </a:xfrm>
          <a:custGeom>
            <a:avLst/>
            <a:gdLst/>
            <a:ahLst/>
            <a:cxnLst/>
            <a:rect l="l" t="t" r="r" b="b"/>
            <a:pathLst>
              <a:path w="13586948" h="8285486">
                <a:moveTo>
                  <a:pt x="0" y="0"/>
                </a:moveTo>
                <a:lnTo>
                  <a:pt x="13586948" y="0"/>
                </a:lnTo>
                <a:lnTo>
                  <a:pt x="13586948" y="8285486"/>
                </a:lnTo>
                <a:lnTo>
                  <a:pt x="0" y="8285486"/>
                </a:lnTo>
                <a:lnTo>
                  <a:pt x="0" y="0"/>
                </a:lnTo>
                <a:close/>
              </a:path>
            </a:pathLst>
          </a:custGeom>
          <a:blipFill>
            <a:blip r:embed="rId3"/>
            <a:stretch>
              <a:fillRect l="-96" r="-96" b="-15029"/>
            </a:stretch>
          </a:blipFill>
        </p:spPr>
        <p:txBody>
          <a:bodyPr/>
          <a:lstStyle/>
          <a:p>
            <a:endParaRPr lang="en-IN"/>
          </a:p>
        </p:txBody>
      </p:sp>
      <p:sp>
        <p:nvSpPr>
          <p:cNvPr id="4" name="TextBox 4"/>
          <p:cNvSpPr txBox="1"/>
          <p:nvPr/>
        </p:nvSpPr>
        <p:spPr>
          <a:xfrm>
            <a:off x="0" y="-48889"/>
            <a:ext cx="18288000" cy="2050403"/>
          </a:xfrm>
          <a:prstGeom prst="rect">
            <a:avLst/>
          </a:prstGeom>
        </p:spPr>
        <p:txBody>
          <a:bodyPr lIns="0" tIns="0" rIns="0" bIns="0" rtlCol="0" anchor="t">
            <a:spAutoFit/>
          </a:bodyPr>
          <a:lstStyle/>
          <a:p>
            <a:pPr algn="ctr">
              <a:lnSpc>
                <a:spcPts val="8260"/>
              </a:lnSpc>
            </a:pPr>
            <a:r>
              <a:rPr lang="en-US" sz="5900">
                <a:solidFill>
                  <a:srgbClr val="FFFDDC"/>
                </a:solidFill>
                <a:latin typeface="Canva Sans Bold"/>
                <a:ea typeface="Canva Sans Bold"/>
                <a:cs typeface="Canva Sans Bold"/>
                <a:sym typeface="Canva Sans Bold"/>
              </a:rPr>
              <a:t>Finding countries having lowest number of  death cases</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6939" r="-24278" b="-55420"/>
            </a:stretch>
          </a:blipFill>
        </p:spPr>
        <p:txBody>
          <a:bodyPr/>
          <a:lstStyle/>
          <a:p>
            <a:endParaRPr lang="en-IN"/>
          </a:p>
        </p:txBody>
      </p:sp>
      <p:sp>
        <p:nvSpPr>
          <p:cNvPr id="3" name="Freeform 3"/>
          <p:cNvSpPr/>
          <p:nvPr/>
        </p:nvSpPr>
        <p:spPr>
          <a:xfrm>
            <a:off x="1934575" y="2202455"/>
            <a:ext cx="14418849" cy="8075942"/>
          </a:xfrm>
          <a:custGeom>
            <a:avLst/>
            <a:gdLst/>
            <a:ahLst/>
            <a:cxnLst/>
            <a:rect l="l" t="t" r="r" b="b"/>
            <a:pathLst>
              <a:path w="14418849" h="8075942">
                <a:moveTo>
                  <a:pt x="0" y="0"/>
                </a:moveTo>
                <a:lnTo>
                  <a:pt x="14418849" y="0"/>
                </a:lnTo>
                <a:lnTo>
                  <a:pt x="14418849" y="8075942"/>
                </a:lnTo>
                <a:lnTo>
                  <a:pt x="0" y="8075942"/>
                </a:lnTo>
                <a:lnTo>
                  <a:pt x="0" y="0"/>
                </a:lnTo>
                <a:close/>
              </a:path>
            </a:pathLst>
          </a:custGeom>
          <a:blipFill>
            <a:blip r:embed="rId3"/>
            <a:stretch>
              <a:fillRect/>
            </a:stretch>
          </a:blipFill>
        </p:spPr>
        <p:txBody>
          <a:bodyPr/>
          <a:lstStyle/>
          <a:p>
            <a:endParaRPr lang="en-IN"/>
          </a:p>
        </p:txBody>
      </p:sp>
      <p:sp>
        <p:nvSpPr>
          <p:cNvPr id="4" name="TextBox 4"/>
          <p:cNvSpPr txBox="1"/>
          <p:nvPr/>
        </p:nvSpPr>
        <p:spPr>
          <a:xfrm>
            <a:off x="271907" y="-123825"/>
            <a:ext cx="18016093" cy="2334883"/>
          </a:xfrm>
          <a:prstGeom prst="rect">
            <a:avLst/>
          </a:prstGeom>
        </p:spPr>
        <p:txBody>
          <a:bodyPr lIns="0" tIns="0" rIns="0" bIns="0" rtlCol="0" anchor="t">
            <a:spAutoFit/>
          </a:bodyPr>
          <a:lstStyle/>
          <a:p>
            <a:pPr algn="ctr">
              <a:lnSpc>
                <a:spcPts val="9380"/>
              </a:lnSpc>
            </a:pPr>
            <a:r>
              <a:rPr lang="en-US" sz="6700">
                <a:solidFill>
                  <a:srgbClr val="FFFDDC"/>
                </a:solidFill>
                <a:latin typeface="Canva Sans Bold"/>
                <a:ea typeface="Canva Sans Bold"/>
                <a:cs typeface="Canva Sans Bold"/>
                <a:sym typeface="Canva Sans Bold"/>
              </a:rPr>
              <a:t>Finding top 5 countries having highest recovered cases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6939" r="-24278" b="-55420"/>
            </a:stretch>
          </a:blipFill>
        </p:spPr>
        <p:txBody>
          <a:bodyPr/>
          <a:lstStyle/>
          <a:p>
            <a:endParaRPr lang="en-IN"/>
          </a:p>
        </p:txBody>
      </p:sp>
      <p:sp>
        <p:nvSpPr>
          <p:cNvPr id="3" name="TextBox 3"/>
          <p:cNvSpPr txBox="1"/>
          <p:nvPr/>
        </p:nvSpPr>
        <p:spPr>
          <a:xfrm>
            <a:off x="0" y="119507"/>
            <a:ext cx="16687800" cy="1368417"/>
          </a:xfrm>
          <a:prstGeom prst="rect">
            <a:avLst/>
          </a:prstGeom>
        </p:spPr>
        <p:txBody>
          <a:bodyPr wrap="square" lIns="0" tIns="0" rIns="0" bIns="0" rtlCol="0" anchor="t">
            <a:spAutoFit/>
          </a:bodyPr>
          <a:lstStyle/>
          <a:p>
            <a:pPr algn="ctr">
              <a:lnSpc>
                <a:spcPts val="11200"/>
              </a:lnSpc>
            </a:pPr>
            <a:r>
              <a:rPr lang="en-US" sz="8000" dirty="0">
                <a:solidFill>
                  <a:srgbClr val="FFFDDC"/>
                </a:solidFill>
                <a:latin typeface="Canva Sans Bold"/>
                <a:ea typeface="Canva Sans Bold"/>
                <a:cs typeface="Canva Sans Bold"/>
                <a:sym typeface="Canva Sans Bold"/>
              </a:rPr>
              <a:t>Table Of Contents</a:t>
            </a:r>
          </a:p>
        </p:txBody>
      </p:sp>
      <p:sp>
        <p:nvSpPr>
          <p:cNvPr id="4" name="TextBox 4"/>
          <p:cNvSpPr txBox="1"/>
          <p:nvPr/>
        </p:nvSpPr>
        <p:spPr>
          <a:xfrm>
            <a:off x="0" y="2429715"/>
            <a:ext cx="18288000" cy="6479777"/>
          </a:xfrm>
          <a:prstGeom prst="rect">
            <a:avLst/>
          </a:prstGeom>
        </p:spPr>
        <p:txBody>
          <a:bodyPr lIns="0" tIns="0" rIns="0" bIns="0" rtlCol="0" anchor="t">
            <a:spAutoFit/>
          </a:bodyPr>
          <a:lstStyle/>
          <a:p>
            <a:pPr marL="1595649" lvl="1" indent="-797825" algn="l">
              <a:lnSpc>
                <a:spcPts val="10346"/>
              </a:lnSpc>
              <a:buAutoNum type="arabicPeriod"/>
            </a:pPr>
            <a:r>
              <a:rPr lang="en-US" sz="7390">
                <a:solidFill>
                  <a:srgbClr val="FFFDDC"/>
                </a:solidFill>
                <a:latin typeface="Canva Sans"/>
                <a:ea typeface="Canva Sans"/>
                <a:cs typeface="Canva Sans"/>
                <a:sym typeface="Canva Sans"/>
              </a:rPr>
              <a:t>Project Overview</a:t>
            </a:r>
          </a:p>
          <a:p>
            <a:pPr marL="1595649" lvl="1" indent="-797825" algn="l">
              <a:lnSpc>
                <a:spcPts val="10346"/>
              </a:lnSpc>
              <a:buAutoNum type="arabicPeriod"/>
            </a:pPr>
            <a:r>
              <a:rPr lang="en-US" sz="7390">
                <a:solidFill>
                  <a:srgbClr val="FFFDDC"/>
                </a:solidFill>
                <a:latin typeface="Canva Sans"/>
                <a:ea typeface="Canva Sans"/>
                <a:cs typeface="Canva Sans"/>
                <a:sym typeface="Canva Sans"/>
              </a:rPr>
              <a:t>Data Description</a:t>
            </a:r>
          </a:p>
          <a:p>
            <a:pPr marL="1595649" lvl="1" indent="-797825" algn="l">
              <a:lnSpc>
                <a:spcPts val="10346"/>
              </a:lnSpc>
              <a:buAutoNum type="arabicPeriod"/>
            </a:pPr>
            <a:r>
              <a:rPr lang="en-US" sz="7390">
                <a:solidFill>
                  <a:srgbClr val="FFFDDC"/>
                </a:solidFill>
                <a:latin typeface="Canva Sans"/>
                <a:ea typeface="Canva Sans"/>
                <a:cs typeface="Canva Sans"/>
                <a:sym typeface="Canva Sans"/>
              </a:rPr>
              <a:t>Exploratory Data Analysis</a:t>
            </a:r>
          </a:p>
          <a:p>
            <a:pPr marL="1595649" lvl="1" indent="-797825" algn="l">
              <a:lnSpc>
                <a:spcPts val="10346"/>
              </a:lnSpc>
              <a:buAutoNum type="arabicPeriod"/>
            </a:pPr>
            <a:r>
              <a:rPr lang="en-US" sz="7390">
                <a:solidFill>
                  <a:srgbClr val="FFFDDC"/>
                </a:solidFill>
                <a:latin typeface="Canva Sans"/>
                <a:ea typeface="Canva Sans"/>
                <a:cs typeface="Canva Sans"/>
                <a:sym typeface="Canva Sans"/>
              </a:rPr>
              <a:t>Insights</a:t>
            </a:r>
          </a:p>
          <a:p>
            <a:pPr marL="1595649" lvl="1" indent="-797825" algn="l">
              <a:lnSpc>
                <a:spcPts val="10346"/>
              </a:lnSpc>
              <a:buAutoNum type="arabicPeriod"/>
            </a:pPr>
            <a:r>
              <a:rPr lang="en-US" sz="7390">
                <a:solidFill>
                  <a:srgbClr val="FFFDDC"/>
                </a:solidFill>
                <a:latin typeface="Canva Sans"/>
                <a:ea typeface="Canva Sans"/>
                <a:cs typeface="Canva Sans"/>
                <a:sym typeface="Canva Sans"/>
              </a:rPr>
              <a:t>Recommendation</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6939" r="-24278" b="-55420"/>
            </a:stretch>
          </a:blipFill>
        </p:spPr>
        <p:txBody>
          <a:bodyPr/>
          <a:lstStyle/>
          <a:p>
            <a:endParaRPr lang="en-IN"/>
          </a:p>
        </p:txBody>
      </p:sp>
      <p:sp>
        <p:nvSpPr>
          <p:cNvPr id="3" name="TextBox 3"/>
          <p:cNvSpPr txBox="1"/>
          <p:nvPr/>
        </p:nvSpPr>
        <p:spPr>
          <a:xfrm>
            <a:off x="0" y="-171450"/>
            <a:ext cx="4499015" cy="1566544"/>
          </a:xfrm>
          <a:prstGeom prst="rect">
            <a:avLst/>
          </a:prstGeom>
        </p:spPr>
        <p:txBody>
          <a:bodyPr lIns="0" tIns="0" rIns="0" bIns="0" rtlCol="0" anchor="t">
            <a:spAutoFit/>
          </a:bodyPr>
          <a:lstStyle/>
          <a:p>
            <a:pPr algn="ctr">
              <a:lnSpc>
                <a:spcPts val="12880"/>
              </a:lnSpc>
            </a:pPr>
            <a:r>
              <a:rPr lang="en-US" sz="9200">
                <a:solidFill>
                  <a:srgbClr val="FFFDDC"/>
                </a:solidFill>
                <a:latin typeface="Canva Sans Bold"/>
                <a:ea typeface="Canva Sans Bold"/>
                <a:cs typeface="Canva Sans Bold"/>
                <a:sym typeface="Canva Sans Bold"/>
              </a:rPr>
              <a:t>Insights</a:t>
            </a:r>
          </a:p>
        </p:txBody>
      </p:sp>
      <p:sp>
        <p:nvSpPr>
          <p:cNvPr id="4" name="TextBox 4"/>
          <p:cNvSpPr txBox="1"/>
          <p:nvPr/>
        </p:nvSpPr>
        <p:spPr>
          <a:xfrm>
            <a:off x="0" y="1257300"/>
            <a:ext cx="18288000" cy="9581515"/>
          </a:xfrm>
          <a:prstGeom prst="rect">
            <a:avLst/>
          </a:prstGeom>
        </p:spPr>
        <p:txBody>
          <a:bodyPr lIns="0" tIns="0" rIns="0" bIns="0" rtlCol="0" anchor="t">
            <a:spAutoFit/>
          </a:bodyPr>
          <a:lstStyle/>
          <a:p>
            <a:pPr marL="734059" lvl="1" indent="-367030" algn="just">
              <a:lnSpc>
                <a:spcPts val="4759"/>
              </a:lnSpc>
              <a:buFont typeface="Arial"/>
              <a:buChar char="•"/>
            </a:pPr>
            <a:r>
              <a:rPr lang="en-US" sz="3399" dirty="0">
                <a:solidFill>
                  <a:srgbClr val="FFFDDC"/>
                </a:solidFill>
                <a:latin typeface="Canva Sans"/>
                <a:ea typeface="Canva Sans"/>
                <a:cs typeface="Canva Sans"/>
                <a:sym typeface="Canva Sans"/>
              </a:rPr>
              <a:t>The result from the analysis indicates a high variability in the number of confirmed cases and  recovered cases, which proves that the spread of the virus is uneven, with some areas or time  periods experiencing higher or lower cases compared to others. </a:t>
            </a:r>
          </a:p>
          <a:p>
            <a:pPr algn="just">
              <a:lnSpc>
                <a:spcPts val="4759"/>
              </a:lnSpc>
            </a:pPr>
            <a:endParaRPr lang="en-US" sz="3399" dirty="0">
              <a:solidFill>
                <a:srgbClr val="FFFDDC"/>
              </a:solidFill>
              <a:latin typeface="Canva Sans"/>
              <a:ea typeface="Canva Sans"/>
              <a:cs typeface="Canva Sans"/>
              <a:sym typeface="Canva Sans"/>
            </a:endParaRPr>
          </a:p>
          <a:p>
            <a:pPr marL="734059" lvl="1" indent="-367030" algn="just">
              <a:lnSpc>
                <a:spcPts val="4759"/>
              </a:lnSpc>
              <a:buFont typeface="Arial"/>
              <a:buChar char="•"/>
            </a:pPr>
            <a:r>
              <a:rPr lang="en-US" sz="3399" dirty="0">
                <a:solidFill>
                  <a:srgbClr val="FFFDDC"/>
                </a:solidFill>
                <a:latin typeface="Canva Sans"/>
                <a:ea typeface="Canva Sans"/>
                <a:cs typeface="Canva Sans"/>
                <a:sym typeface="Canva Sans"/>
              </a:rPr>
              <a:t>January 2020 recorded the least total death cases and least total confirmed cases of 190 and  6,384, respectively. The low variability indicates significant consistency and stability. This  means the death cases and confirmed cases were relatively similar in different regions,  proving a more uniform spread of the virus in terms of fatalities during the month.</a:t>
            </a:r>
          </a:p>
          <a:p>
            <a:pPr algn="just">
              <a:lnSpc>
                <a:spcPts val="4759"/>
              </a:lnSpc>
            </a:pPr>
            <a:endParaRPr lang="en-US" sz="3399" dirty="0">
              <a:solidFill>
                <a:srgbClr val="FFFDDC"/>
              </a:solidFill>
              <a:latin typeface="Canva Sans"/>
              <a:ea typeface="Canva Sans"/>
              <a:cs typeface="Canva Sans"/>
              <a:sym typeface="Canva Sans"/>
            </a:endParaRPr>
          </a:p>
          <a:p>
            <a:pPr marL="734059" lvl="1" indent="-367030" algn="just">
              <a:lnSpc>
                <a:spcPts val="4759"/>
              </a:lnSpc>
              <a:buFont typeface="Arial"/>
              <a:buChar char="•"/>
            </a:pPr>
            <a:r>
              <a:rPr lang="en-US" sz="3399" dirty="0">
                <a:solidFill>
                  <a:srgbClr val="FFFDDC"/>
                </a:solidFill>
                <a:latin typeface="Canva Sans"/>
                <a:ea typeface="Canva Sans"/>
                <a:cs typeface="Canva Sans"/>
                <a:sym typeface="Canva Sans"/>
              </a:rPr>
              <a:t>However, the regions witnessed a significant increase and decrease in the spread of the virus from February 2020 to May 2021.</a:t>
            </a:r>
          </a:p>
          <a:p>
            <a:pPr marL="734059" lvl="1" indent="-367030" algn="just">
              <a:lnSpc>
                <a:spcPts val="4759"/>
              </a:lnSpc>
              <a:buFont typeface="Arial"/>
              <a:buChar char="•"/>
            </a:pPr>
            <a:r>
              <a:rPr lang="en-US" sz="3399" dirty="0">
                <a:solidFill>
                  <a:srgbClr val="FFFDDC"/>
                </a:solidFill>
                <a:latin typeface="Canva Sans"/>
                <a:ea typeface="Canva Sans"/>
                <a:cs typeface="Canva Sans"/>
                <a:sym typeface="Canva Sans"/>
              </a:rPr>
              <a:t>Marshall Islands, Samoa, Dominica, and Kiribati had the lowest count of death cases with a  total of 0 respectively.</a:t>
            </a:r>
          </a:p>
          <a:p>
            <a:pPr marL="734059" lvl="1" indent="-367030" algn="just">
              <a:lnSpc>
                <a:spcPts val="4759"/>
              </a:lnSpc>
              <a:buFont typeface="Arial"/>
              <a:buChar char="•"/>
            </a:pPr>
            <a:endParaRPr lang="en-US" sz="3399" dirty="0">
              <a:solidFill>
                <a:srgbClr val="FFFDDC"/>
              </a:solidFill>
              <a:latin typeface="Canva Sans"/>
              <a:ea typeface="Canva Sans"/>
              <a:cs typeface="Canva Sans"/>
              <a:sym typeface="Canva Sans"/>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3125" t="-4497" r="-28092" b="-50922"/>
            </a:stretch>
          </a:blipFill>
        </p:spPr>
        <p:txBody>
          <a:bodyPr/>
          <a:lstStyle/>
          <a:p>
            <a:endParaRPr lang="en-IN"/>
          </a:p>
        </p:txBody>
      </p:sp>
      <p:sp>
        <p:nvSpPr>
          <p:cNvPr id="3" name="TextBox 3"/>
          <p:cNvSpPr txBox="1"/>
          <p:nvPr/>
        </p:nvSpPr>
        <p:spPr>
          <a:xfrm>
            <a:off x="0" y="-171450"/>
            <a:ext cx="17068800" cy="1566544"/>
          </a:xfrm>
          <a:prstGeom prst="rect">
            <a:avLst/>
          </a:prstGeom>
        </p:spPr>
        <p:txBody>
          <a:bodyPr wrap="square" lIns="0" tIns="0" rIns="0" bIns="0" rtlCol="0" anchor="t">
            <a:spAutoFit/>
          </a:bodyPr>
          <a:lstStyle/>
          <a:p>
            <a:pPr algn="ctr">
              <a:lnSpc>
                <a:spcPts val="12880"/>
              </a:lnSpc>
            </a:pPr>
            <a:r>
              <a:rPr lang="en-US" sz="9200" dirty="0">
                <a:solidFill>
                  <a:srgbClr val="FFFDDC"/>
                </a:solidFill>
                <a:latin typeface="Canva Sans Bold"/>
                <a:ea typeface="Canva Sans Bold"/>
                <a:cs typeface="Canva Sans Bold"/>
                <a:sym typeface="Canva Sans Bold"/>
              </a:rPr>
              <a:t>Recommendations</a:t>
            </a:r>
          </a:p>
        </p:txBody>
      </p:sp>
      <p:sp>
        <p:nvSpPr>
          <p:cNvPr id="4" name="TextBox 4"/>
          <p:cNvSpPr txBox="1"/>
          <p:nvPr/>
        </p:nvSpPr>
        <p:spPr>
          <a:xfrm>
            <a:off x="0" y="1819592"/>
            <a:ext cx="18288000" cy="5981065"/>
          </a:xfrm>
          <a:prstGeom prst="rect">
            <a:avLst/>
          </a:prstGeom>
        </p:spPr>
        <p:txBody>
          <a:bodyPr lIns="0" tIns="0" rIns="0" bIns="0" rtlCol="0" anchor="t">
            <a:spAutoFit/>
          </a:bodyPr>
          <a:lstStyle/>
          <a:p>
            <a:pPr marL="734059" lvl="1" indent="-367030" algn="just">
              <a:lnSpc>
                <a:spcPts val="4759"/>
              </a:lnSpc>
              <a:buFont typeface="Arial"/>
              <a:buChar char="•"/>
            </a:pPr>
            <a:r>
              <a:rPr lang="en-US" sz="3399">
                <a:solidFill>
                  <a:srgbClr val="FFFDDC"/>
                </a:solidFill>
                <a:latin typeface="Canva Sans"/>
                <a:ea typeface="Canva Sans"/>
                <a:cs typeface="Canva Sans"/>
                <a:sym typeface="Canva Sans"/>
              </a:rPr>
              <a:t>Management should promote the benefits of vaccination to minimize the spread of the virus.</a:t>
            </a:r>
          </a:p>
          <a:p>
            <a:pPr marL="734059" lvl="1" indent="-367030" algn="just">
              <a:lnSpc>
                <a:spcPts val="4759"/>
              </a:lnSpc>
              <a:buFont typeface="Arial"/>
              <a:buChar char="•"/>
            </a:pPr>
            <a:r>
              <a:rPr lang="en-US" sz="3399">
                <a:solidFill>
                  <a:srgbClr val="FFFDDC"/>
                </a:solidFill>
                <a:latin typeface="Canva Sans"/>
                <a:ea typeface="Canva Sans"/>
                <a:cs typeface="Canva Sans"/>
                <a:sym typeface="Canva Sans"/>
              </a:rPr>
              <a:t>Identify and focus on high - risk areas using regulations such as travel restrictions, and quarantine  policies.</a:t>
            </a:r>
          </a:p>
          <a:p>
            <a:pPr marL="734059" lvl="1" indent="-367030" algn="just">
              <a:lnSpc>
                <a:spcPts val="4759"/>
              </a:lnSpc>
              <a:buFont typeface="Arial"/>
              <a:buChar char="•"/>
            </a:pPr>
            <a:r>
              <a:rPr lang="en-US" sz="3399">
                <a:solidFill>
                  <a:srgbClr val="FFFDDC"/>
                </a:solidFill>
                <a:latin typeface="Canva Sans"/>
                <a:ea typeface="Canva Sans"/>
                <a:cs typeface="Canva Sans"/>
                <a:sym typeface="Canva Sans"/>
              </a:rPr>
              <a:t>Incorporate the use of predictive modelling to forecast potential outbreaks and take adequate measures to prevent them.</a:t>
            </a:r>
          </a:p>
          <a:p>
            <a:pPr marL="734059" lvl="1" indent="-367030" algn="just">
              <a:lnSpc>
                <a:spcPts val="4759"/>
              </a:lnSpc>
              <a:buFont typeface="Arial"/>
              <a:buChar char="•"/>
            </a:pPr>
            <a:r>
              <a:rPr lang="en-US" sz="3399">
                <a:solidFill>
                  <a:srgbClr val="FFFDDC"/>
                </a:solidFill>
                <a:latin typeface="Canva Sans"/>
                <a:ea typeface="Canva Sans"/>
                <a:cs typeface="Canva Sans"/>
                <a:sym typeface="Canva Sans"/>
              </a:rPr>
              <a:t>Distribute resources such as medical equipment, health care workers, and hospital beds to areas  with greater number of cases in order to control and manage the spread of the virus effectively.</a:t>
            </a:r>
          </a:p>
          <a:p>
            <a:pPr marL="734059" lvl="1" indent="-367030" algn="just">
              <a:lnSpc>
                <a:spcPts val="4759"/>
              </a:lnSpc>
              <a:buFont typeface="Arial"/>
              <a:buChar char="•"/>
            </a:pPr>
            <a:endParaRPr lang="en-US" sz="3399">
              <a:solidFill>
                <a:srgbClr val="FFFDDC"/>
              </a:solidFill>
              <a:latin typeface="Canva Sans"/>
              <a:ea typeface="Canva Sans"/>
              <a:cs typeface="Canva Sans"/>
              <a:sym typeface="Canva Sans"/>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6939" r="-24278" b="-55420"/>
            </a:stretch>
          </a:blipFill>
        </p:spPr>
        <p:txBody>
          <a:bodyPr/>
          <a:lstStyle/>
          <a:p>
            <a:endParaRPr lang="en-IN"/>
          </a:p>
        </p:txBody>
      </p:sp>
      <p:sp>
        <p:nvSpPr>
          <p:cNvPr id="3" name="TextBox 3"/>
          <p:cNvSpPr txBox="1"/>
          <p:nvPr/>
        </p:nvSpPr>
        <p:spPr>
          <a:xfrm>
            <a:off x="838200" y="571500"/>
            <a:ext cx="15364883" cy="4053503"/>
          </a:xfrm>
          <a:prstGeom prst="rect">
            <a:avLst/>
          </a:prstGeom>
        </p:spPr>
        <p:txBody>
          <a:bodyPr lIns="0" tIns="0" rIns="0" bIns="0" rtlCol="0" anchor="t">
            <a:spAutoFit/>
          </a:bodyPr>
          <a:lstStyle/>
          <a:p>
            <a:pPr algn="ctr">
              <a:lnSpc>
                <a:spcPts val="33290"/>
              </a:lnSpc>
            </a:pPr>
            <a:r>
              <a:rPr lang="en-US" sz="23778" dirty="0">
                <a:solidFill>
                  <a:srgbClr val="FFFDDC"/>
                </a:solidFill>
                <a:latin typeface="Canva Sans Bold"/>
                <a:ea typeface="Canva Sans Bold"/>
                <a:cs typeface="Canva Sans Bold"/>
                <a:sym typeface="Canva Sans Bold"/>
              </a:rPr>
              <a:t>Thank You</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6939" r="-24278" b="-55420"/>
            </a:stretch>
          </a:blipFill>
        </p:spPr>
        <p:txBody>
          <a:bodyPr/>
          <a:lstStyle/>
          <a:p>
            <a:endParaRPr lang="en-IN"/>
          </a:p>
        </p:txBody>
      </p:sp>
      <p:sp>
        <p:nvSpPr>
          <p:cNvPr id="3" name="TextBox 3"/>
          <p:cNvSpPr txBox="1"/>
          <p:nvPr/>
        </p:nvSpPr>
        <p:spPr>
          <a:xfrm>
            <a:off x="0" y="61055"/>
            <a:ext cx="7461290" cy="1203313"/>
          </a:xfrm>
          <a:prstGeom prst="rect">
            <a:avLst/>
          </a:prstGeom>
        </p:spPr>
        <p:txBody>
          <a:bodyPr lIns="0" tIns="0" rIns="0" bIns="0" rtlCol="0" anchor="t">
            <a:spAutoFit/>
          </a:bodyPr>
          <a:lstStyle/>
          <a:p>
            <a:pPr algn="ctr">
              <a:lnSpc>
                <a:spcPts val="9800"/>
              </a:lnSpc>
            </a:pPr>
            <a:r>
              <a:rPr lang="en-US" sz="7000">
                <a:solidFill>
                  <a:srgbClr val="FFFDDC"/>
                </a:solidFill>
                <a:latin typeface="Canva Sans Bold"/>
                <a:ea typeface="Canva Sans Bold"/>
                <a:cs typeface="Canva Sans Bold"/>
                <a:sym typeface="Canva Sans Bold"/>
              </a:rPr>
              <a:t>Project Overview</a:t>
            </a:r>
          </a:p>
        </p:txBody>
      </p:sp>
      <p:sp>
        <p:nvSpPr>
          <p:cNvPr id="4" name="TextBox 4"/>
          <p:cNvSpPr txBox="1"/>
          <p:nvPr/>
        </p:nvSpPr>
        <p:spPr>
          <a:xfrm>
            <a:off x="0" y="1929153"/>
            <a:ext cx="17834822" cy="8016875"/>
          </a:xfrm>
          <a:prstGeom prst="rect">
            <a:avLst/>
          </a:prstGeom>
        </p:spPr>
        <p:txBody>
          <a:bodyPr lIns="0" tIns="0" rIns="0" bIns="0" rtlCol="0" anchor="t">
            <a:spAutoFit/>
          </a:bodyPr>
          <a:lstStyle/>
          <a:p>
            <a:pPr algn="just">
              <a:lnSpc>
                <a:spcPts val="4899"/>
              </a:lnSpc>
            </a:pPr>
            <a:r>
              <a:rPr lang="en-US" sz="3499">
                <a:solidFill>
                  <a:srgbClr val="FFFDDC"/>
                </a:solidFill>
                <a:latin typeface="Canva Sans"/>
                <a:ea typeface="Canva Sans"/>
                <a:cs typeface="Canva Sans"/>
                <a:sym typeface="Canva Sans"/>
              </a:rPr>
              <a:t>CORONA VIRUS disease 2019(COVID-19) is an illness caused by a virus called severe acute  respiratory syndrome. It started at the end of 2019 and became a pandemic disease in 2020.  Symptoms often appear2 to 14 days after contact with the virus. These symptoms can include : dry cough, shortness of breath, loss of taste or smell, extreme tiredness, digestive symptoms, fever, etc.</a:t>
            </a:r>
          </a:p>
          <a:p>
            <a:pPr algn="just">
              <a:lnSpc>
                <a:spcPts val="4899"/>
              </a:lnSpc>
            </a:pPr>
            <a:endParaRPr lang="en-US" sz="3499">
              <a:solidFill>
                <a:srgbClr val="FFFDDC"/>
              </a:solidFill>
              <a:latin typeface="Canva Sans"/>
              <a:ea typeface="Canva Sans"/>
              <a:cs typeface="Canva Sans"/>
              <a:sym typeface="Canva Sans"/>
            </a:endParaRPr>
          </a:p>
          <a:p>
            <a:pPr algn="just">
              <a:lnSpc>
                <a:spcPts val="4899"/>
              </a:lnSpc>
            </a:pPr>
            <a:r>
              <a:rPr lang="en-US" sz="3499">
                <a:solidFill>
                  <a:srgbClr val="FFFDDC"/>
                </a:solidFill>
                <a:latin typeface="Canva Sans"/>
                <a:ea typeface="Canva Sans"/>
                <a:cs typeface="Canva Sans"/>
                <a:sym typeface="Canva Sans"/>
              </a:rPr>
              <a:t>The CORONA VIRUS pandemic has had a significant impact on public health and has created an urgent  need for data-driven insights to understand the spread of the virus. In 2020, data was collected from  over 100 countries to analyze and understand the spread of the virus. The Objective of this analysis is  to discover the global impact of the virus in order to derive meaningful insights which will help aid  decision making to control and manage the spread of the virus.</a:t>
            </a:r>
          </a:p>
          <a:p>
            <a:pPr algn="ctr">
              <a:lnSpc>
                <a:spcPts val="4899"/>
              </a:lnSpc>
            </a:pPr>
            <a:endParaRPr lang="en-US" sz="3499">
              <a:solidFill>
                <a:srgbClr val="FFFDDC"/>
              </a:solidFill>
              <a:latin typeface="Canva Sans"/>
              <a:ea typeface="Canva Sans"/>
              <a:cs typeface="Canva Sans"/>
              <a:sym typeface="Canva Sans"/>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6145"/>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6939" r="-24278" b="-55420"/>
            </a:stretch>
          </a:blipFill>
        </p:spPr>
        <p:txBody>
          <a:bodyPr/>
          <a:lstStyle/>
          <a:p>
            <a:endParaRPr lang="en-IN"/>
          </a:p>
        </p:txBody>
      </p:sp>
      <p:sp>
        <p:nvSpPr>
          <p:cNvPr id="3" name="TextBox 3"/>
          <p:cNvSpPr txBox="1"/>
          <p:nvPr/>
        </p:nvSpPr>
        <p:spPr>
          <a:xfrm>
            <a:off x="0" y="12"/>
            <a:ext cx="6516886" cy="1028688"/>
          </a:xfrm>
          <a:prstGeom prst="rect">
            <a:avLst/>
          </a:prstGeom>
        </p:spPr>
        <p:txBody>
          <a:bodyPr lIns="0" tIns="0" rIns="0" bIns="0" rtlCol="0" anchor="t">
            <a:spAutoFit/>
          </a:bodyPr>
          <a:lstStyle/>
          <a:p>
            <a:pPr algn="ctr">
              <a:lnSpc>
                <a:spcPts val="8400"/>
              </a:lnSpc>
            </a:pPr>
            <a:r>
              <a:rPr lang="en-US" sz="6000">
                <a:solidFill>
                  <a:srgbClr val="FFFDDC"/>
                </a:solidFill>
                <a:latin typeface="Canva Sans Bold"/>
                <a:ea typeface="Canva Sans Bold"/>
                <a:cs typeface="Canva Sans Bold"/>
                <a:sym typeface="Canva Sans Bold"/>
              </a:rPr>
              <a:t>Data Description:</a:t>
            </a:r>
          </a:p>
        </p:txBody>
      </p:sp>
      <p:sp>
        <p:nvSpPr>
          <p:cNvPr id="4" name="TextBox 4"/>
          <p:cNvSpPr txBox="1"/>
          <p:nvPr/>
        </p:nvSpPr>
        <p:spPr>
          <a:xfrm>
            <a:off x="-272647" y="1409700"/>
            <a:ext cx="18833293" cy="7019742"/>
          </a:xfrm>
          <a:prstGeom prst="rect">
            <a:avLst/>
          </a:prstGeom>
        </p:spPr>
        <p:txBody>
          <a:bodyPr lIns="0" tIns="0" rIns="0" bIns="0" rtlCol="0" anchor="t">
            <a:spAutoFit/>
          </a:bodyPr>
          <a:lstStyle/>
          <a:p>
            <a:pPr marL="1057129" lvl="1" indent="-528564" algn="l">
              <a:lnSpc>
                <a:spcPts val="6854"/>
              </a:lnSpc>
              <a:buFont typeface="Arial"/>
              <a:buChar char="•"/>
            </a:pPr>
            <a:r>
              <a:rPr lang="en-US" sz="4896" dirty="0">
                <a:solidFill>
                  <a:srgbClr val="FFFDDC"/>
                </a:solidFill>
                <a:latin typeface="Canva Sans"/>
                <a:ea typeface="Canva Sans"/>
                <a:cs typeface="Canva Sans"/>
                <a:sym typeface="Canva Sans"/>
              </a:rPr>
              <a:t>Province (Geographic subdivision within a country/region)</a:t>
            </a:r>
          </a:p>
          <a:p>
            <a:pPr marL="1057129" lvl="1" indent="-528564" algn="l">
              <a:lnSpc>
                <a:spcPts val="6854"/>
              </a:lnSpc>
              <a:buFont typeface="Arial"/>
              <a:buChar char="•"/>
            </a:pPr>
            <a:r>
              <a:rPr lang="en-US" sz="4896" dirty="0">
                <a:solidFill>
                  <a:srgbClr val="FFFDDC"/>
                </a:solidFill>
                <a:latin typeface="Canva Sans"/>
                <a:ea typeface="Canva Sans"/>
                <a:cs typeface="Canva Sans"/>
                <a:sym typeface="Canva Sans"/>
              </a:rPr>
              <a:t>Country (Geographic entity where data is recorded)</a:t>
            </a:r>
          </a:p>
          <a:p>
            <a:pPr marL="1057129" lvl="1" indent="-528564" algn="l">
              <a:lnSpc>
                <a:spcPts val="6854"/>
              </a:lnSpc>
              <a:buFont typeface="Arial"/>
              <a:buChar char="•"/>
            </a:pPr>
            <a:r>
              <a:rPr lang="en-US" sz="4896" dirty="0">
                <a:solidFill>
                  <a:srgbClr val="FFFDDC"/>
                </a:solidFill>
                <a:latin typeface="Canva Sans"/>
                <a:ea typeface="Canva Sans"/>
                <a:cs typeface="Canva Sans"/>
                <a:sym typeface="Canva Sans"/>
              </a:rPr>
              <a:t>Latitude (North-South position on Earth's surface)</a:t>
            </a:r>
          </a:p>
          <a:p>
            <a:pPr marL="1057129" lvl="1" indent="-528564" algn="l">
              <a:lnSpc>
                <a:spcPts val="6854"/>
              </a:lnSpc>
              <a:buFont typeface="Arial"/>
              <a:buChar char="•"/>
            </a:pPr>
            <a:r>
              <a:rPr lang="en-US" sz="4896" dirty="0">
                <a:solidFill>
                  <a:srgbClr val="FFFDDC"/>
                </a:solidFill>
                <a:latin typeface="Canva Sans"/>
                <a:ea typeface="Canva Sans"/>
                <a:cs typeface="Canva Sans"/>
                <a:sym typeface="Canva Sans"/>
              </a:rPr>
              <a:t>Longitude (East-West position on Earth's surface)</a:t>
            </a:r>
          </a:p>
          <a:p>
            <a:pPr marL="1057129" lvl="1" indent="-528564" algn="l">
              <a:lnSpc>
                <a:spcPts val="6854"/>
              </a:lnSpc>
              <a:buFont typeface="Arial"/>
              <a:buChar char="•"/>
            </a:pPr>
            <a:r>
              <a:rPr lang="en-US" sz="4896" dirty="0">
                <a:solidFill>
                  <a:srgbClr val="FFFDDC"/>
                </a:solidFill>
                <a:latin typeface="Canva Sans"/>
                <a:ea typeface="Canva Sans"/>
                <a:cs typeface="Canva Sans"/>
                <a:sym typeface="Canva Sans"/>
              </a:rPr>
              <a:t>Date (Recorded date of covid cases)</a:t>
            </a:r>
          </a:p>
          <a:p>
            <a:pPr marL="1057129" lvl="1" indent="-528564" algn="l">
              <a:lnSpc>
                <a:spcPts val="6854"/>
              </a:lnSpc>
              <a:buFont typeface="Arial"/>
              <a:buChar char="•"/>
            </a:pPr>
            <a:r>
              <a:rPr lang="en-US" sz="4896" dirty="0">
                <a:solidFill>
                  <a:srgbClr val="FFFDDC"/>
                </a:solidFill>
                <a:latin typeface="Canva Sans"/>
                <a:ea typeface="Canva Sans"/>
                <a:cs typeface="Canva Sans"/>
                <a:sym typeface="Canva Sans"/>
              </a:rPr>
              <a:t>Confirmed (Number of confirmed cases of covid-19)</a:t>
            </a:r>
          </a:p>
          <a:p>
            <a:pPr marL="1057129" lvl="1" indent="-528564" algn="l">
              <a:lnSpc>
                <a:spcPts val="6854"/>
              </a:lnSpc>
              <a:buFont typeface="Arial"/>
              <a:buChar char="•"/>
            </a:pPr>
            <a:r>
              <a:rPr lang="en-US" sz="4896" dirty="0">
                <a:solidFill>
                  <a:srgbClr val="FFFDDC"/>
                </a:solidFill>
                <a:latin typeface="Canva Sans"/>
                <a:ea typeface="Canva Sans"/>
                <a:cs typeface="Canva Sans"/>
                <a:sym typeface="Canva Sans"/>
              </a:rPr>
              <a:t>Deaths (Number of deaths cases of covid-19)</a:t>
            </a:r>
          </a:p>
          <a:p>
            <a:pPr marL="1057129" lvl="1" indent="-528564" algn="l">
              <a:lnSpc>
                <a:spcPts val="6854"/>
              </a:lnSpc>
              <a:buFont typeface="Arial"/>
              <a:buChar char="•"/>
            </a:pPr>
            <a:r>
              <a:rPr lang="en-US" sz="4896" dirty="0">
                <a:solidFill>
                  <a:srgbClr val="FFFDDC"/>
                </a:solidFill>
                <a:latin typeface="Canva Sans"/>
                <a:ea typeface="Canva Sans"/>
                <a:cs typeface="Canva Sans"/>
                <a:sym typeface="Canva Sans"/>
              </a:rPr>
              <a:t>Recovered (Number of recovered cases of covid-19)</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6939" r="-24278" b="-55420"/>
            </a:stretch>
          </a:blipFill>
        </p:spPr>
        <p:txBody>
          <a:bodyPr/>
          <a:lstStyle/>
          <a:p>
            <a:endParaRPr lang="en-IN"/>
          </a:p>
        </p:txBody>
      </p:sp>
      <p:sp>
        <p:nvSpPr>
          <p:cNvPr id="3" name="Freeform 3"/>
          <p:cNvSpPr/>
          <p:nvPr/>
        </p:nvSpPr>
        <p:spPr>
          <a:xfrm>
            <a:off x="6199046" y="1786453"/>
            <a:ext cx="12088954" cy="8500547"/>
          </a:xfrm>
          <a:custGeom>
            <a:avLst/>
            <a:gdLst/>
            <a:ahLst/>
            <a:cxnLst/>
            <a:rect l="l" t="t" r="r" b="b"/>
            <a:pathLst>
              <a:path w="12088954" h="8500547">
                <a:moveTo>
                  <a:pt x="0" y="0"/>
                </a:moveTo>
                <a:lnTo>
                  <a:pt x="12088954" y="0"/>
                </a:lnTo>
                <a:lnTo>
                  <a:pt x="12088954" y="8500547"/>
                </a:lnTo>
                <a:lnTo>
                  <a:pt x="0" y="8500547"/>
                </a:lnTo>
                <a:lnTo>
                  <a:pt x="0" y="0"/>
                </a:lnTo>
                <a:close/>
              </a:path>
            </a:pathLst>
          </a:custGeom>
          <a:blipFill>
            <a:blip r:embed="rId3"/>
            <a:stretch>
              <a:fillRect l="-2511" t="-1129" b="-12586"/>
            </a:stretch>
          </a:blipFill>
        </p:spPr>
        <p:txBody>
          <a:bodyPr/>
          <a:lstStyle/>
          <a:p>
            <a:endParaRPr lang="en-IN"/>
          </a:p>
        </p:txBody>
      </p:sp>
      <p:sp>
        <p:nvSpPr>
          <p:cNvPr id="4" name="TextBox 4"/>
          <p:cNvSpPr txBox="1"/>
          <p:nvPr/>
        </p:nvSpPr>
        <p:spPr>
          <a:xfrm>
            <a:off x="0" y="-171450"/>
            <a:ext cx="18440400" cy="1566544"/>
          </a:xfrm>
          <a:prstGeom prst="rect">
            <a:avLst/>
          </a:prstGeom>
        </p:spPr>
        <p:txBody>
          <a:bodyPr wrap="square" lIns="0" tIns="0" rIns="0" bIns="0" rtlCol="0" anchor="t">
            <a:spAutoFit/>
          </a:bodyPr>
          <a:lstStyle/>
          <a:p>
            <a:pPr algn="ctr">
              <a:lnSpc>
                <a:spcPts val="12880"/>
              </a:lnSpc>
            </a:pPr>
            <a:r>
              <a:rPr lang="en-US" sz="9200" dirty="0">
                <a:solidFill>
                  <a:srgbClr val="FFFDDC"/>
                </a:solidFill>
                <a:latin typeface="Canva Sans Bold"/>
                <a:ea typeface="Canva Sans Bold"/>
                <a:cs typeface="Canva Sans Bold"/>
                <a:sym typeface="Canva Sans Bold"/>
              </a:rPr>
              <a:t>Exploratory Data Analysis</a:t>
            </a:r>
          </a:p>
        </p:txBody>
      </p:sp>
      <p:sp>
        <p:nvSpPr>
          <p:cNvPr id="5" name="TextBox 5"/>
          <p:cNvSpPr txBox="1"/>
          <p:nvPr/>
        </p:nvSpPr>
        <p:spPr>
          <a:xfrm>
            <a:off x="190321" y="1988551"/>
            <a:ext cx="5806214" cy="5027567"/>
          </a:xfrm>
          <a:prstGeom prst="rect">
            <a:avLst/>
          </a:prstGeom>
        </p:spPr>
        <p:txBody>
          <a:bodyPr lIns="0" tIns="0" rIns="0" bIns="0" rtlCol="0" anchor="t">
            <a:spAutoFit/>
          </a:bodyPr>
          <a:lstStyle/>
          <a:p>
            <a:pPr algn="ctr">
              <a:lnSpc>
                <a:spcPts val="9998"/>
              </a:lnSpc>
            </a:pPr>
            <a:r>
              <a:rPr lang="en-US" sz="7141">
                <a:solidFill>
                  <a:srgbClr val="FFFDDC"/>
                </a:solidFill>
                <a:latin typeface="Canva Sans Bold"/>
                <a:ea typeface="Canva Sans Bold"/>
                <a:cs typeface="Canva Sans Bold"/>
                <a:sym typeface="Canva Sans Bold"/>
              </a:rPr>
              <a:t>Checking for </a:t>
            </a:r>
          </a:p>
          <a:p>
            <a:pPr algn="ctr">
              <a:lnSpc>
                <a:spcPts val="9998"/>
              </a:lnSpc>
            </a:pPr>
            <a:r>
              <a:rPr lang="en-US" sz="7141">
                <a:solidFill>
                  <a:srgbClr val="FFFDDC"/>
                </a:solidFill>
                <a:latin typeface="Canva Sans Bold"/>
                <a:ea typeface="Canva Sans Bold"/>
                <a:cs typeface="Canva Sans Bold"/>
                <a:sym typeface="Canva Sans Bold"/>
              </a:rPr>
              <a:t>Missing </a:t>
            </a:r>
          </a:p>
          <a:p>
            <a:pPr algn="ctr">
              <a:lnSpc>
                <a:spcPts val="9998"/>
              </a:lnSpc>
            </a:pPr>
            <a:r>
              <a:rPr lang="en-US" sz="7141">
                <a:solidFill>
                  <a:srgbClr val="FFFDDC"/>
                </a:solidFill>
                <a:latin typeface="Canva Sans Bold"/>
                <a:ea typeface="Canva Sans Bold"/>
                <a:cs typeface="Canva Sans Bold"/>
                <a:sym typeface="Canva Sans Bold"/>
              </a:rPr>
              <a:t>Values</a:t>
            </a:r>
          </a:p>
          <a:p>
            <a:pPr algn="ctr">
              <a:lnSpc>
                <a:spcPts val="9998"/>
              </a:lnSpc>
            </a:pPr>
            <a:endParaRPr lang="en-US" sz="7141">
              <a:solidFill>
                <a:srgbClr val="FFFDDC"/>
              </a:solidFill>
              <a:latin typeface="Canva Sans Bold"/>
              <a:ea typeface="Canva Sans Bold"/>
              <a:cs typeface="Canva Sans Bold"/>
              <a:sym typeface="Canva Sans Bold"/>
            </a:endParaRPr>
          </a:p>
        </p:txBody>
      </p:sp>
      <p:sp>
        <p:nvSpPr>
          <p:cNvPr id="6" name="TextBox 6"/>
          <p:cNvSpPr txBox="1"/>
          <p:nvPr/>
        </p:nvSpPr>
        <p:spPr>
          <a:xfrm>
            <a:off x="190321" y="7583216"/>
            <a:ext cx="5499418" cy="2325491"/>
          </a:xfrm>
          <a:prstGeom prst="rect">
            <a:avLst/>
          </a:prstGeom>
        </p:spPr>
        <p:txBody>
          <a:bodyPr lIns="0" tIns="0" rIns="0" bIns="0" rtlCol="0" anchor="t">
            <a:spAutoFit/>
          </a:bodyPr>
          <a:lstStyle/>
          <a:p>
            <a:pPr algn="ctr">
              <a:lnSpc>
                <a:spcPts val="6220"/>
              </a:lnSpc>
            </a:pPr>
            <a:r>
              <a:rPr lang="en-US" sz="4443">
                <a:solidFill>
                  <a:srgbClr val="FFFDDC"/>
                </a:solidFill>
                <a:latin typeface="Canva Sans"/>
                <a:ea typeface="Canva Sans"/>
                <a:cs typeface="Canva Sans"/>
                <a:sym typeface="Canva Sans"/>
              </a:rPr>
              <a:t>No Missing</a:t>
            </a:r>
          </a:p>
          <a:p>
            <a:pPr algn="ctr">
              <a:lnSpc>
                <a:spcPts val="6220"/>
              </a:lnSpc>
            </a:pPr>
            <a:r>
              <a:rPr lang="en-US" sz="4443">
                <a:solidFill>
                  <a:srgbClr val="FFFDDC"/>
                </a:solidFill>
                <a:latin typeface="Canva Sans"/>
                <a:ea typeface="Canva Sans"/>
                <a:cs typeface="Canva Sans"/>
                <a:sym typeface="Canva Sans"/>
              </a:rPr>
              <a:t> Values (Null Values)</a:t>
            </a:r>
          </a:p>
          <a:p>
            <a:pPr algn="ctr">
              <a:lnSpc>
                <a:spcPts val="6220"/>
              </a:lnSpc>
            </a:pPr>
            <a:r>
              <a:rPr lang="en-US" sz="4443">
                <a:solidFill>
                  <a:srgbClr val="FFFDDC"/>
                </a:solidFill>
                <a:latin typeface="Canva Sans"/>
                <a:ea typeface="Canva Sans"/>
                <a:cs typeface="Canva Sans"/>
                <a:sym typeface="Canva Sans"/>
              </a:rPr>
              <a:t> Found</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6939" r="-24278" b="-55420"/>
            </a:stretch>
          </a:blipFill>
        </p:spPr>
        <p:txBody>
          <a:bodyPr/>
          <a:lstStyle/>
          <a:p>
            <a:endParaRPr lang="en-IN"/>
          </a:p>
        </p:txBody>
      </p:sp>
      <p:sp>
        <p:nvSpPr>
          <p:cNvPr id="3" name="Freeform 3"/>
          <p:cNvSpPr/>
          <p:nvPr/>
        </p:nvSpPr>
        <p:spPr>
          <a:xfrm>
            <a:off x="1425641" y="1812720"/>
            <a:ext cx="15436717" cy="8474280"/>
          </a:xfrm>
          <a:custGeom>
            <a:avLst/>
            <a:gdLst/>
            <a:ahLst/>
            <a:cxnLst/>
            <a:rect l="l" t="t" r="r" b="b"/>
            <a:pathLst>
              <a:path w="15436717" h="8474280">
                <a:moveTo>
                  <a:pt x="0" y="0"/>
                </a:moveTo>
                <a:lnTo>
                  <a:pt x="15436717" y="0"/>
                </a:lnTo>
                <a:lnTo>
                  <a:pt x="15436717" y="8474280"/>
                </a:lnTo>
                <a:lnTo>
                  <a:pt x="0" y="8474280"/>
                </a:lnTo>
                <a:lnTo>
                  <a:pt x="0" y="0"/>
                </a:lnTo>
                <a:close/>
              </a:path>
            </a:pathLst>
          </a:custGeom>
          <a:blipFill>
            <a:blip r:embed="rId3"/>
            <a:stretch>
              <a:fillRect t="-2735" b="-2735"/>
            </a:stretch>
          </a:blipFill>
        </p:spPr>
        <p:txBody>
          <a:bodyPr/>
          <a:lstStyle/>
          <a:p>
            <a:endParaRPr lang="en-IN"/>
          </a:p>
        </p:txBody>
      </p:sp>
      <p:sp>
        <p:nvSpPr>
          <p:cNvPr id="4" name="TextBox 4"/>
          <p:cNvSpPr txBox="1"/>
          <p:nvPr/>
        </p:nvSpPr>
        <p:spPr>
          <a:xfrm>
            <a:off x="0" y="-171450"/>
            <a:ext cx="18288000" cy="1566544"/>
          </a:xfrm>
          <a:prstGeom prst="rect">
            <a:avLst/>
          </a:prstGeom>
        </p:spPr>
        <p:txBody>
          <a:bodyPr wrap="square" lIns="0" tIns="0" rIns="0" bIns="0" rtlCol="0" anchor="t">
            <a:spAutoFit/>
          </a:bodyPr>
          <a:lstStyle/>
          <a:p>
            <a:pPr algn="ctr">
              <a:lnSpc>
                <a:spcPts val="12880"/>
              </a:lnSpc>
            </a:pPr>
            <a:r>
              <a:rPr lang="en-US" sz="9200" dirty="0">
                <a:solidFill>
                  <a:srgbClr val="FFFDDC"/>
                </a:solidFill>
                <a:latin typeface="Canva Sans Bold"/>
                <a:ea typeface="Canva Sans Bold"/>
                <a:cs typeface="Canva Sans Bold"/>
                <a:sym typeface="Canva Sans Bold"/>
              </a:rPr>
              <a:t>Checking Total Number of Rows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6939" r="-24278" b="-55420"/>
            </a:stretch>
          </a:blipFill>
        </p:spPr>
        <p:txBody>
          <a:bodyPr/>
          <a:lstStyle/>
          <a:p>
            <a:endParaRPr lang="en-IN"/>
          </a:p>
        </p:txBody>
      </p:sp>
      <p:sp>
        <p:nvSpPr>
          <p:cNvPr id="3" name="Freeform 3"/>
          <p:cNvSpPr/>
          <p:nvPr/>
        </p:nvSpPr>
        <p:spPr>
          <a:xfrm>
            <a:off x="1028700" y="3016940"/>
            <a:ext cx="16230600" cy="7270060"/>
          </a:xfrm>
          <a:custGeom>
            <a:avLst/>
            <a:gdLst/>
            <a:ahLst/>
            <a:cxnLst/>
            <a:rect l="l" t="t" r="r" b="b"/>
            <a:pathLst>
              <a:path w="16230600" h="7270060">
                <a:moveTo>
                  <a:pt x="0" y="0"/>
                </a:moveTo>
                <a:lnTo>
                  <a:pt x="16230600" y="0"/>
                </a:lnTo>
                <a:lnTo>
                  <a:pt x="16230600" y="7270060"/>
                </a:lnTo>
                <a:lnTo>
                  <a:pt x="0" y="7270060"/>
                </a:lnTo>
                <a:lnTo>
                  <a:pt x="0" y="0"/>
                </a:lnTo>
                <a:close/>
              </a:path>
            </a:pathLst>
          </a:custGeom>
          <a:blipFill>
            <a:blip r:embed="rId3"/>
            <a:stretch>
              <a:fillRect t="-1120" b="-1120"/>
            </a:stretch>
          </a:blipFill>
        </p:spPr>
        <p:txBody>
          <a:bodyPr/>
          <a:lstStyle/>
          <a:p>
            <a:endParaRPr lang="en-IN"/>
          </a:p>
        </p:txBody>
      </p:sp>
      <p:sp>
        <p:nvSpPr>
          <p:cNvPr id="4" name="TextBox 4"/>
          <p:cNvSpPr txBox="1"/>
          <p:nvPr/>
        </p:nvSpPr>
        <p:spPr>
          <a:xfrm>
            <a:off x="0" y="-171450"/>
            <a:ext cx="18288000" cy="3159759"/>
          </a:xfrm>
          <a:prstGeom prst="rect">
            <a:avLst/>
          </a:prstGeom>
        </p:spPr>
        <p:txBody>
          <a:bodyPr lIns="0" tIns="0" rIns="0" bIns="0" rtlCol="0" anchor="t">
            <a:spAutoFit/>
          </a:bodyPr>
          <a:lstStyle/>
          <a:p>
            <a:pPr algn="ctr">
              <a:lnSpc>
                <a:spcPts val="12740"/>
              </a:lnSpc>
            </a:pPr>
            <a:r>
              <a:rPr lang="en-US" sz="9100" dirty="0">
                <a:solidFill>
                  <a:srgbClr val="FFFDDC"/>
                </a:solidFill>
                <a:latin typeface="Canva Sans Bold"/>
                <a:ea typeface="Canva Sans Bold"/>
                <a:cs typeface="Canva Sans Bold"/>
                <a:sym typeface="Canva Sans Bold"/>
              </a:rPr>
              <a:t> Number of months present in dataset?</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6939" r="-24278" b="-55420"/>
            </a:stretch>
          </a:blipFill>
        </p:spPr>
        <p:txBody>
          <a:bodyPr/>
          <a:lstStyle/>
          <a:p>
            <a:endParaRPr lang="en-IN"/>
          </a:p>
        </p:txBody>
      </p:sp>
      <p:sp>
        <p:nvSpPr>
          <p:cNvPr id="3" name="Freeform 3"/>
          <p:cNvSpPr/>
          <p:nvPr/>
        </p:nvSpPr>
        <p:spPr>
          <a:xfrm>
            <a:off x="1933323" y="2449482"/>
            <a:ext cx="14421354" cy="7855953"/>
          </a:xfrm>
          <a:custGeom>
            <a:avLst/>
            <a:gdLst/>
            <a:ahLst/>
            <a:cxnLst/>
            <a:rect l="l" t="t" r="r" b="b"/>
            <a:pathLst>
              <a:path w="14421354" h="7855953">
                <a:moveTo>
                  <a:pt x="0" y="0"/>
                </a:moveTo>
                <a:lnTo>
                  <a:pt x="14421354" y="0"/>
                </a:lnTo>
                <a:lnTo>
                  <a:pt x="14421354" y="7855953"/>
                </a:lnTo>
                <a:lnTo>
                  <a:pt x="0" y="7855953"/>
                </a:lnTo>
                <a:lnTo>
                  <a:pt x="0" y="0"/>
                </a:lnTo>
                <a:close/>
              </a:path>
            </a:pathLst>
          </a:custGeom>
          <a:blipFill>
            <a:blip r:embed="rId3"/>
            <a:stretch>
              <a:fillRect t="-914" r="-417" b="-51712"/>
            </a:stretch>
          </a:blipFill>
        </p:spPr>
        <p:txBody>
          <a:bodyPr/>
          <a:lstStyle/>
          <a:p>
            <a:endParaRPr lang="en-IN"/>
          </a:p>
        </p:txBody>
      </p:sp>
      <p:sp>
        <p:nvSpPr>
          <p:cNvPr id="4" name="TextBox 4"/>
          <p:cNvSpPr txBox="1"/>
          <p:nvPr/>
        </p:nvSpPr>
        <p:spPr>
          <a:xfrm>
            <a:off x="0" y="-142875"/>
            <a:ext cx="18288000" cy="2441563"/>
          </a:xfrm>
          <a:prstGeom prst="rect">
            <a:avLst/>
          </a:prstGeom>
        </p:spPr>
        <p:txBody>
          <a:bodyPr lIns="0" tIns="0" rIns="0" bIns="0" rtlCol="0" anchor="t">
            <a:spAutoFit/>
          </a:bodyPr>
          <a:lstStyle/>
          <a:p>
            <a:pPr algn="ctr">
              <a:lnSpc>
                <a:spcPts val="9800"/>
              </a:lnSpc>
            </a:pPr>
            <a:r>
              <a:rPr lang="en-US" sz="7000" dirty="0">
                <a:solidFill>
                  <a:srgbClr val="FFFDDC"/>
                </a:solidFill>
                <a:latin typeface="Canva Sans Bold"/>
                <a:ea typeface="Canva Sans Bold"/>
                <a:cs typeface="Canva Sans Bold"/>
                <a:sym typeface="Canva Sans Bold"/>
              </a:rPr>
              <a:t>Finding monthly average for confirmed, deaths, recovered cases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6939" r="-24278" b="-55420"/>
            </a:stretch>
          </a:blipFill>
        </p:spPr>
        <p:txBody>
          <a:bodyPr/>
          <a:lstStyle/>
          <a:p>
            <a:endParaRPr lang="en-IN"/>
          </a:p>
        </p:txBody>
      </p:sp>
      <p:sp>
        <p:nvSpPr>
          <p:cNvPr id="3" name="Freeform 3"/>
          <p:cNvSpPr/>
          <p:nvPr/>
        </p:nvSpPr>
        <p:spPr>
          <a:xfrm>
            <a:off x="386285" y="3296191"/>
            <a:ext cx="17515429" cy="6964999"/>
          </a:xfrm>
          <a:custGeom>
            <a:avLst/>
            <a:gdLst/>
            <a:ahLst/>
            <a:cxnLst/>
            <a:rect l="l" t="t" r="r" b="b"/>
            <a:pathLst>
              <a:path w="17515429" h="6964999">
                <a:moveTo>
                  <a:pt x="0" y="0"/>
                </a:moveTo>
                <a:lnTo>
                  <a:pt x="17515429" y="0"/>
                </a:lnTo>
                <a:lnTo>
                  <a:pt x="17515429" y="6964999"/>
                </a:lnTo>
                <a:lnTo>
                  <a:pt x="0" y="6964999"/>
                </a:lnTo>
                <a:lnTo>
                  <a:pt x="0" y="0"/>
                </a:lnTo>
                <a:close/>
              </a:path>
            </a:pathLst>
          </a:custGeom>
          <a:blipFill>
            <a:blip r:embed="rId3"/>
            <a:stretch>
              <a:fillRect/>
            </a:stretch>
          </a:blipFill>
        </p:spPr>
        <p:txBody>
          <a:bodyPr/>
          <a:lstStyle/>
          <a:p>
            <a:endParaRPr lang="en-IN"/>
          </a:p>
        </p:txBody>
      </p:sp>
      <p:sp>
        <p:nvSpPr>
          <p:cNvPr id="4" name="TextBox 4"/>
          <p:cNvSpPr txBox="1"/>
          <p:nvPr/>
        </p:nvSpPr>
        <p:spPr>
          <a:xfrm>
            <a:off x="0" y="-171450"/>
            <a:ext cx="18288000" cy="1479123"/>
          </a:xfrm>
          <a:prstGeom prst="rect">
            <a:avLst/>
          </a:prstGeom>
        </p:spPr>
        <p:txBody>
          <a:bodyPr lIns="0" tIns="0" rIns="0" bIns="0" rtlCol="0" anchor="t">
            <a:spAutoFit/>
          </a:bodyPr>
          <a:lstStyle/>
          <a:p>
            <a:pPr algn="ctr">
              <a:lnSpc>
                <a:spcPts val="12880"/>
              </a:lnSpc>
            </a:pPr>
            <a:r>
              <a:rPr lang="en-US" sz="7200" dirty="0">
                <a:solidFill>
                  <a:srgbClr val="FFFDDC"/>
                </a:solidFill>
                <a:latin typeface="Canva Sans Bold"/>
                <a:ea typeface="Canva Sans Bold"/>
                <a:cs typeface="Canva Sans Bold"/>
                <a:sym typeface="Canva Sans Bold"/>
              </a:rPr>
              <a:t>Finding Inception of virus and its end</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TotalTime>
  <Words>650</Words>
  <Application>Microsoft Office PowerPoint</Application>
  <PresentationFormat>Custom</PresentationFormat>
  <Paragraphs>55</Paragraphs>
  <Slides>22</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22</vt:i4>
      </vt:variant>
    </vt:vector>
  </HeadingPairs>
  <TitlesOfParts>
    <vt:vector size="29" baseType="lpstr">
      <vt:lpstr>Glacial Indifference Bold</vt:lpstr>
      <vt:lpstr>Calibri</vt:lpstr>
      <vt:lpstr>Arial</vt:lpstr>
      <vt:lpstr>Canva Sans</vt:lpstr>
      <vt:lpstr>Canva Sans Bold</vt:lpstr>
      <vt:lpstr>Glacial Indifference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CORONA VIRUS ANALYSIS</dc:title>
  <dc:creator>Anshul Sharma</dc:creator>
  <cp:lastModifiedBy>Anshul Sharma</cp:lastModifiedBy>
  <cp:revision>3</cp:revision>
  <dcterms:created xsi:type="dcterms:W3CDTF">2006-08-16T00:00:00Z</dcterms:created>
  <dcterms:modified xsi:type="dcterms:W3CDTF">2024-07-03T20:53:52Z</dcterms:modified>
  <dc:identifier>DAGJ6_CGKUU</dc:identifier>
</cp:coreProperties>
</file>